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9" r:id="rId2"/>
    <p:sldId id="260" r:id="rId3"/>
    <p:sldId id="261" r:id="rId4"/>
    <p:sldId id="257" r:id="rId5"/>
    <p:sldId id="258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66" r:id="rId15"/>
    <p:sldId id="271" r:id="rId16"/>
    <p:sldId id="272" r:id="rId17"/>
    <p:sldId id="273" r:id="rId18"/>
    <p:sldId id="274" r:id="rId19"/>
    <p:sldId id="256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7F3DB-A7EC-454B-8A3D-65AD412DD78D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B1C63-8AEC-4C61-AA83-929BF2AE4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396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EA9-9641-4CD1-AB0D-E9B27B7BDC1A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F4949C-DB2E-478E-99B2-B84D18A5A03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EA9-9641-4CD1-AB0D-E9B27B7BDC1A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949C-DB2E-478E-99B2-B84D18A5A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EA9-9641-4CD1-AB0D-E9B27B7BDC1A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949C-DB2E-478E-99B2-B84D18A5A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D69EA9-9641-4CD1-AB0D-E9B27B7BDC1A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CF4949C-DB2E-478E-99B2-B84D18A5A03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EA9-9641-4CD1-AB0D-E9B27B7BDC1A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949C-DB2E-478E-99B2-B84D18A5A03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EA9-9641-4CD1-AB0D-E9B27B7BDC1A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949C-DB2E-478E-99B2-B84D18A5A03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949C-DB2E-478E-99B2-B84D18A5A0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EA9-9641-4CD1-AB0D-E9B27B7BDC1A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EA9-9641-4CD1-AB0D-E9B27B7BDC1A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949C-DB2E-478E-99B2-B84D18A5A03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EA9-9641-4CD1-AB0D-E9B27B7BDC1A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949C-DB2E-478E-99B2-B84D18A5A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D69EA9-9641-4CD1-AB0D-E9B27B7BDC1A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F4949C-DB2E-478E-99B2-B84D18A5A03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9EA9-9641-4CD1-AB0D-E9B27B7BDC1A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F4949C-DB2E-478E-99B2-B84D18A5A03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D69EA9-9641-4CD1-AB0D-E9B27B7BDC1A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CF4949C-DB2E-478E-99B2-B84D18A5A03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6907" y="1196752"/>
            <a:ext cx="539019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66"/>
                </a:solidFill>
                <a:effectLst/>
                <a:ea typeface="DFKai-SB" pitchFamily="65" charset="-120"/>
                <a:cs typeface="Kartika" pitchFamily="18" charset="0"/>
              </a:rPr>
              <a:t>Інтэлектуальная</a:t>
            </a:r>
            <a:r>
              <a:rPr lang="ru-RU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66"/>
                </a:solidFill>
                <a:effectLst/>
                <a:ea typeface="DFKai-SB" pitchFamily="65" charset="-120"/>
                <a:cs typeface="Kartika" pitchFamily="18" charset="0"/>
              </a:rPr>
              <a:t> </a:t>
            </a:r>
          </a:p>
          <a:p>
            <a:pPr algn="ctr"/>
            <a:r>
              <a:rPr lang="ru-RU" sz="48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66"/>
                </a:solidFill>
                <a:effectLst/>
                <a:ea typeface="DFKai-SB" pitchFamily="65" charset="-120"/>
                <a:cs typeface="Kartika" pitchFamily="18" charset="0"/>
              </a:rPr>
              <a:t>віктарына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66"/>
              </a:solidFill>
              <a:effectLst/>
              <a:ea typeface="DFKai-SB" pitchFamily="65" charset="-120"/>
              <a:cs typeface="Kartik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6579" y="2967335"/>
            <a:ext cx="851085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«СВАІМІ СЛОВАМІ»</a:t>
            </a:r>
          </a:p>
        </p:txBody>
      </p:sp>
    </p:spTree>
    <p:extLst>
      <p:ext uri="{BB962C8B-B14F-4D97-AF65-F5344CB8AC3E}">
        <p14:creationId xmlns:p14="http://schemas.microsoft.com/office/powerpoint/2010/main" val="2800936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e-BY" sz="6000" dirty="0"/>
              <a:t>Камора. Што ў ёй можна рабіць?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428062" y="2892554"/>
            <a:ext cx="37513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вучыцца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4325622" y="2933573"/>
            <a:ext cx="46310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гандляваць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365104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захоўваць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4365104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лячыцца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36667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652917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sz="6000" dirty="0"/>
              <a:t>Чупрына </a:t>
            </a:r>
            <a:r>
              <a:rPr lang="be-BY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—</a:t>
            </a:r>
            <a:r>
              <a:rPr lang="be-BY" sz="6000" dirty="0"/>
              <a:t> гэта…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916832"/>
            <a:ext cx="3744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адзенне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4656165" y="1916832"/>
            <a:ext cx="424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валасы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428999"/>
            <a:ext cx="2574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дрэва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4621447" y="3397330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тканіна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12567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325" y="476672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6000" dirty="0" err="1">
                <a:latin typeface="Constantia" panose="02030602050306030303" pitchFamily="18" charset="0"/>
                <a:cs typeface="Arial" panose="020B0604020202020204" pitchFamily="34" charset="0"/>
              </a:rPr>
              <a:t>Цырульня</a:t>
            </a:r>
            <a:r>
              <a:rPr lang="ru-RU" sz="6000" dirty="0">
                <a:latin typeface="Constantia" panose="02030602050306030303" pitchFamily="18" charset="0"/>
                <a:cs typeface="Arial" panose="020B0604020202020204" pitchFamily="34" charset="0"/>
              </a:rPr>
              <a:t>. </a:t>
            </a:r>
            <a:r>
              <a:rPr lang="ru-RU" sz="6000" dirty="0" err="1">
                <a:latin typeface="Constantia" panose="02030602050306030303" pitchFamily="18" charset="0"/>
                <a:cs typeface="Arial" panose="020B0604020202020204" pitchFamily="34" charset="0"/>
              </a:rPr>
              <a:t>Што</a:t>
            </a:r>
            <a:r>
              <a:rPr lang="ru-RU" sz="6000" dirty="0">
                <a:latin typeface="Constantia" panose="02030602050306030303" pitchFamily="18" charset="0"/>
                <a:cs typeface="Arial" panose="020B0604020202020204" pitchFamily="34" charset="0"/>
              </a:rPr>
              <a:t> ў </a:t>
            </a:r>
            <a:r>
              <a:rPr lang="ru-RU" sz="6000" dirty="0" err="1">
                <a:latin typeface="Constantia" panose="02030602050306030303" pitchFamily="18" charset="0"/>
                <a:cs typeface="Arial" panose="020B0604020202020204" pitchFamily="34" charset="0"/>
              </a:rPr>
              <a:t>ёй</a:t>
            </a:r>
            <a:r>
              <a:rPr lang="ru-RU" sz="6000" dirty="0">
                <a:latin typeface="Constantia" panose="02030602050306030303" pitchFamily="18" charset="0"/>
                <a:cs typeface="Arial" panose="020B0604020202020204" pitchFamily="34" charset="0"/>
              </a:rPr>
              <a:t> </a:t>
            </a:r>
            <a:r>
              <a:rPr lang="ru-RU" sz="6000" dirty="0" err="1">
                <a:latin typeface="Constantia" panose="02030602050306030303" pitchFamily="18" charset="0"/>
                <a:cs typeface="Arial" panose="020B0604020202020204" pitchFamily="34" charset="0"/>
              </a:rPr>
              <a:t>можна</a:t>
            </a:r>
            <a:r>
              <a:rPr lang="ru-RU" sz="6000" dirty="0">
                <a:latin typeface="Constantia" panose="02030602050306030303" pitchFamily="18" charset="0"/>
                <a:cs typeface="Arial" panose="020B0604020202020204" pitchFamily="34" charset="0"/>
              </a:rPr>
              <a:t> </a:t>
            </a:r>
            <a:r>
              <a:rPr lang="ru-RU" sz="6000" dirty="0" err="1">
                <a:latin typeface="Constantia" panose="02030602050306030303" pitchFamily="18" charset="0"/>
                <a:cs typeface="Arial" panose="020B0604020202020204" pitchFamily="34" charset="0"/>
              </a:rPr>
              <a:t>рабіць</a:t>
            </a:r>
            <a:r>
              <a:rPr lang="ru-RU" sz="6000" dirty="0">
                <a:latin typeface="Constantia" panose="02030602050306030303" pitchFamily="18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6305" y="2846548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5800" dirty="0">
                <a:latin typeface="+mj-lt"/>
                <a:cs typeface="Arial" panose="020B0604020202020204" pitchFamily="34" charset="0"/>
              </a:rPr>
              <a:t>гандляваць</a:t>
            </a:r>
            <a:endParaRPr lang="ru-RU" sz="5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72343" y="2846548"/>
            <a:ext cx="37444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5800" dirty="0">
                <a:latin typeface="Constantia" panose="02030602050306030303" pitchFamily="18" charset="0"/>
                <a:cs typeface="Arial" panose="020B0604020202020204" pitchFamily="34" charset="0"/>
              </a:rPr>
              <a:t>захоўваць</a:t>
            </a:r>
            <a:endParaRPr lang="ru-RU" sz="5800" dirty="0">
              <a:latin typeface="Constantia" panose="02030602050306030303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998" y="4293095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5800" dirty="0">
                <a:latin typeface="Constantia" panose="02030602050306030303" pitchFamily="18" charset="0"/>
                <a:cs typeface="Arial" panose="020B0604020202020204" pitchFamily="34" charset="0"/>
              </a:rPr>
              <a:t>стрыгчыся</a:t>
            </a:r>
            <a:endParaRPr lang="ru-RU" sz="5800" dirty="0">
              <a:latin typeface="Constantia" panose="02030602050306030303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4293095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5800" dirty="0">
                <a:latin typeface="Constantia" panose="02030602050306030303" pitchFamily="18" charset="0"/>
                <a:cs typeface="Arial" panose="020B0604020202020204" pitchFamily="34" charset="0"/>
              </a:rPr>
              <a:t>лячыцца</a:t>
            </a:r>
            <a:endParaRPr lang="ru-RU" sz="5800" dirty="0">
              <a:latin typeface="Constantia" panose="0203060205030603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27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42493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3600" b="1" dirty="0"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ІІІ тур </a:t>
            </a:r>
            <a:endParaRPr lang="ru-RU" sz="3600" dirty="0"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just"/>
            <a:r>
              <a:rPr lang="be-BY" sz="3600" dirty="0"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   </a:t>
            </a:r>
          </a:p>
          <a:p>
            <a:pPr algn="just"/>
            <a:r>
              <a:rPr lang="be-BY" sz="3600" dirty="0"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   </a:t>
            </a:r>
            <a:r>
              <a:rPr lang="be-BY" sz="3200" dirty="0"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Каманды вызначаюць правільнае тлумачэнне фразеалагічных выразаў.             Адказваюць па чарзе. </a:t>
            </a:r>
          </a:p>
          <a:p>
            <a:pPr algn="just"/>
            <a:r>
              <a:rPr lang="be-BY" sz="3200" dirty="0">
                <a:latin typeface="Verdana" pitchFamily="34" charset="0"/>
                <a:ea typeface="Verdana" pitchFamily="34" charset="0"/>
                <a:cs typeface="Arial" panose="020B0604020202020204" pitchFamily="34" charset="0"/>
              </a:rPr>
              <a:t>    За кожны правільны адказ — 10 балаў.</a:t>
            </a:r>
            <a:endParaRPr lang="ru-RU" sz="3200" dirty="0">
              <a:latin typeface="Verdana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122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34F60F8-E9B7-43CE-B2E6-FF3F845D67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990327"/>
              </p:ext>
            </p:extLst>
          </p:nvPr>
        </p:nvGraphicFramePr>
        <p:xfrm>
          <a:off x="539552" y="168720"/>
          <a:ext cx="8136904" cy="652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79033465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6398580"/>
                    </a:ext>
                  </a:extLst>
                </a:gridCol>
              </a:tblGrid>
              <a:tr h="578850">
                <a:tc>
                  <a:txBody>
                    <a:bodyPr/>
                    <a:lstStyle/>
                    <a:p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Пашыцца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ў </a:t>
                      </a:r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дурні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be-BY" sz="2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—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рыхтаваць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непрыемнасць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5121015"/>
                  </a:ext>
                </a:extLst>
              </a:tr>
              <a:tr h="578850">
                <a:tc>
                  <a:txBody>
                    <a:bodyPr/>
                    <a:lstStyle/>
                    <a:p>
                      <a:r>
                        <a:rPr kumimoji="0" lang="be-BY" sz="2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Выкінуць каленца —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пацярпець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няўдачу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3197179"/>
                  </a:ext>
                </a:extLst>
              </a:tr>
              <a:tr h="578850">
                <a:tc>
                  <a:txBody>
                    <a:bodyPr/>
                    <a:lstStyle/>
                    <a:p>
                      <a:r>
                        <a:rPr kumimoji="0" lang="be-BY" sz="2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Падмазаць пяткі —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вельмі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шмат.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4922074"/>
                  </a:ext>
                </a:extLst>
              </a:tr>
              <a:tr h="578850">
                <a:tc>
                  <a:txBody>
                    <a:bodyPr/>
                    <a:lstStyle/>
                    <a:p>
                      <a:r>
                        <a:rPr kumimoji="0" lang="be-BY" sz="2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Гарадзіць плот —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зрабіць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недарэчнае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4752122"/>
                  </a:ext>
                </a:extLst>
              </a:tr>
              <a:tr h="578850">
                <a:tc>
                  <a:txBody>
                    <a:bodyPr/>
                    <a:lstStyle/>
                    <a:p>
                      <a:r>
                        <a:rPr kumimoji="0" lang="be-BY" sz="2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Біць тылылы —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хутка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бегчы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196255"/>
                  </a:ext>
                </a:extLst>
              </a:tr>
              <a:tr h="578850">
                <a:tc>
                  <a:txBody>
                    <a:bodyPr/>
                    <a:lstStyle/>
                    <a:p>
                      <a:r>
                        <a:rPr kumimoji="0" lang="be-BY" sz="2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Вастрыць зубы —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уцячы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4198855"/>
                  </a:ext>
                </a:extLst>
              </a:tr>
              <a:tr h="578850">
                <a:tc>
                  <a:txBody>
                    <a:bodyPr/>
                    <a:lstStyle/>
                    <a:p>
                      <a:r>
                        <a:rPr kumimoji="0" lang="be-BY" sz="2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Даваць дразда —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гаварыць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абы-</a:t>
                      </a:r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што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623314"/>
                  </a:ext>
                </a:extLst>
              </a:tr>
              <a:tr h="578850">
                <a:tc>
                  <a:txBody>
                    <a:bodyPr/>
                    <a:lstStyle/>
                    <a:p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Што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ёсць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духу  —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вельмі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хутка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7333908"/>
                  </a:ext>
                </a:extLst>
              </a:tr>
              <a:tr h="578850"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Як жару </a:t>
                      </a:r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ўхапіўшы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—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гультайнічаць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8160733"/>
                  </a:ext>
                </a:extLst>
              </a:tr>
              <a:tr h="578850">
                <a:tc>
                  <a:txBody>
                    <a:bodyPr/>
                    <a:lstStyle/>
                    <a:p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Плюнуць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некуды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—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рабіць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нешта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неверагоднае</a:t>
                      </a:r>
                      <a:r>
                        <a:rPr lang="ru-RU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3454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960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ІV тур</a:t>
            </a:r>
          </a:p>
          <a:p>
            <a:pPr algn="ctr"/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be-BY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   Гулец выцягвае </a:t>
            </a:r>
            <a:r>
              <a:rPr lang="be-BY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прадмет </a:t>
            </a:r>
            <a:r>
              <a:rPr lang="be-BY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і апісвае </a:t>
            </a:r>
            <a:r>
              <a:rPr lang="be-BY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яго </a:t>
            </a:r>
            <a:r>
              <a:rPr lang="be-BY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па-беларуску, не </a:t>
            </a:r>
            <a:r>
              <a:rPr lang="be-BY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называючы, </a:t>
            </a:r>
            <a:r>
              <a:rPr lang="be-BY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каб партнёр здагадаўся. На тлумачэнне кожнага </a:t>
            </a:r>
            <a:r>
              <a:rPr lang="be-BY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слова — 10</a:t>
            </a:r>
            <a:r>
              <a:rPr lang="be-BY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−15</a:t>
            </a:r>
            <a:r>
              <a:rPr lang="be-BY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be-BY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секунд.  Адказваюць па чарзе. </a:t>
            </a:r>
          </a:p>
          <a:p>
            <a:r>
              <a:rPr lang="be-BY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   За кожны правільны адказ — 20 балаў.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260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 тур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be-BY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be-BY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Каманды павінны суаднесці партрэт пісьменніка і яго імя.      Колькасць балаў залежыць ад колькасці правільных супадзенняў.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692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Рисунок 1" descr="Описание: F:\портреты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202" y="427939"/>
            <a:ext cx="1844818" cy="247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Рисунок 2" descr="Описание: F:\портреты\736d89520a5a473fc29ea51d169a5b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43" y="429820"/>
            <a:ext cx="1860550" cy="246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Рисунок 3" descr="Описание: F:\портреты\000027_00FA8882241EE3F84325808300250BBC_663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43" y="3460872"/>
            <a:ext cx="1701800" cy="266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Рисунок 5" descr="Описание: F:\портреты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289" y="3582302"/>
            <a:ext cx="1821731" cy="2469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38721" y="3212970"/>
            <a:ext cx="259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dirty="0">
                <a:latin typeface="Verdana" pitchFamily="34" charset="0"/>
                <a:ea typeface="Verdana" pitchFamily="34" charset="0"/>
                <a:cs typeface="Verdana" pitchFamily="34" charset="0"/>
              </a:rPr>
              <a:t>Францыск Скарына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8390" y="2529050"/>
            <a:ext cx="201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dirty="0">
                <a:latin typeface="Verdana" pitchFamily="34" charset="0"/>
                <a:ea typeface="Verdana" pitchFamily="34" charset="0"/>
                <a:cs typeface="Verdana" pitchFamily="34" charset="0"/>
              </a:rPr>
              <a:t>Якуб Колас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8390" y="177281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dirty="0">
                <a:latin typeface="Verdana" pitchFamily="34" charset="0"/>
                <a:ea typeface="Verdana" pitchFamily="34" charset="0"/>
                <a:cs typeface="Verdana" pitchFamily="34" charset="0"/>
              </a:rPr>
              <a:t>Янка Купала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1604" y="3969204"/>
            <a:ext cx="2601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dirty="0">
                <a:latin typeface="Verdana" pitchFamily="34" charset="0"/>
                <a:ea typeface="Verdana" pitchFamily="34" charset="0"/>
                <a:cs typeface="Verdana" pitchFamily="34" charset="0"/>
              </a:rPr>
              <a:t>Максім Багдановіч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722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79094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VІ тур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be-BY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</a:p>
          <a:p>
            <a:r>
              <a:rPr lang="be-BY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   Удзельнікі разгадваюць крыжаванку па пытаннях. Адказваюць па чарзе. </a:t>
            </a:r>
          </a:p>
          <a:p>
            <a:r>
              <a:rPr lang="be-BY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   За кожны правільны адказ — 10 балаў.</a:t>
            </a:r>
          </a:p>
          <a:p>
            <a:endParaRPr lang="be-BY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be-BY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   Невялікая заўвага:  дыграфы </a:t>
            </a:r>
            <a:r>
              <a:rPr lang="be-BY" sz="32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дж</a:t>
            </a:r>
            <a:r>
              <a:rPr lang="be-BY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 і </a:t>
            </a:r>
            <a:r>
              <a:rPr lang="be-BY" sz="32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дз</a:t>
            </a:r>
            <a:r>
              <a:rPr lang="be-BY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 пішуцца ў дзве клетачкі.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2527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00674"/>
              </p:ext>
            </p:extLst>
          </p:nvPr>
        </p:nvGraphicFramePr>
        <p:xfrm>
          <a:off x="1619672" y="332656"/>
          <a:ext cx="5616624" cy="60734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1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3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16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25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288"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  <a:prstDash val="solid"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79912" y="33784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b="1" dirty="0">
                <a:solidFill>
                  <a:schemeClr val="bg1"/>
                </a:solidFill>
              </a:rPr>
              <a:t>А   С    І    Н  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2644" y="764704"/>
            <a:ext cx="3581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b="1" dirty="0">
                <a:solidFill>
                  <a:schemeClr val="bg1"/>
                </a:solidFill>
              </a:rPr>
              <a:t>Л  Е    С   А   В    І    К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1195438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b="1" dirty="0">
                <a:solidFill>
                  <a:schemeClr val="bg1"/>
                </a:solidFill>
              </a:rPr>
              <a:t>У   Р    А   Д  Ж  А  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7864" y="1657103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b="1" dirty="0">
                <a:solidFill>
                  <a:schemeClr val="bg1"/>
                </a:solidFill>
              </a:rPr>
              <a:t>Ж  Н  І   В    Е   Н   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9952" y="2108697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b="1" dirty="0">
                <a:solidFill>
                  <a:schemeClr val="bg1"/>
                </a:solidFill>
              </a:rPr>
              <a:t>М   А   Г    І   Л    Ё   Ў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19672" y="249289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b="1" dirty="0">
                <a:solidFill>
                  <a:schemeClr val="bg1"/>
                </a:solidFill>
              </a:rPr>
              <a:t>Н   А   З   О   Ў   Н  І    К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3848" y="335699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b="1" dirty="0">
                <a:solidFill>
                  <a:schemeClr val="bg1"/>
                </a:solidFill>
              </a:rPr>
              <a:t> Ш  Э   С   Ц    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1720" y="381865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b="1" dirty="0">
                <a:solidFill>
                  <a:schemeClr val="bg1"/>
                </a:solidFill>
              </a:rPr>
              <a:t>Н  Я    Д   З   Е   Л   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79912" y="4274390"/>
            <a:ext cx="2257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b="1" dirty="0">
                <a:solidFill>
                  <a:schemeClr val="bg1"/>
                </a:solidFill>
              </a:rPr>
              <a:t>С   О   Р   А   М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1960" y="467151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b="1" dirty="0">
                <a:solidFill>
                  <a:schemeClr val="bg1"/>
                </a:solidFill>
              </a:rPr>
              <a:t>В    Я   С  Н   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79912" y="5050176"/>
            <a:ext cx="2257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b="1" dirty="0">
                <a:solidFill>
                  <a:schemeClr val="bg1"/>
                </a:solidFill>
              </a:rPr>
              <a:t>Ц   А   Ц   К   І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11960" y="5511841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b="1" dirty="0">
                <a:solidFill>
                  <a:schemeClr val="bg1"/>
                </a:solidFill>
              </a:rPr>
              <a:t>М   А   Р   О   З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11960" y="597350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b="1" dirty="0">
                <a:solidFill>
                  <a:schemeClr val="bg1"/>
                </a:solidFill>
              </a:rPr>
              <a:t>І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06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be-BY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Мова…</a:t>
            </a:r>
            <a:endParaRPr lang="ru-RU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/>
            <a:r>
              <a:rPr lang="be-BY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Родная мова</a:t>
            </a:r>
            <a:endParaRPr lang="ru-RU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/>
            <a:r>
              <a:rPr lang="be-BY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У марах, у песнях, у  снах.</a:t>
            </a:r>
            <a:endParaRPr lang="ru-RU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/>
            <a:r>
              <a:rPr lang="be-BY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Мае ў ёй кожнае слова</a:t>
            </a:r>
            <a:endParaRPr lang="ru-RU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/>
            <a:r>
              <a:rPr lang="be-BY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Свой колер і смак, і пах.</a:t>
            </a:r>
            <a:endParaRPr lang="ru-RU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/>
            <a:r>
              <a:rPr lang="be-BY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Зліваюцца гукі ў словы</a:t>
            </a:r>
            <a:endParaRPr lang="ru-RU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/>
            <a:r>
              <a:rPr lang="be-BY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І ў рэчышча роднай мовы, </a:t>
            </a:r>
            <a:endParaRPr lang="ru-RU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/>
            <a:r>
              <a:rPr lang="be-BY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Як рэкі ў мора, цякуць.</a:t>
            </a:r>
          </a:p>
          <a:p>
            <a:pPr lvl="2"/>
            <a:r>
              <a:rPr lang="be-BY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І думкі мае плывуць</a:t>
            </a:r>
            <a:endParaRPr lang="ru-RU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/>
            <a:r>
              <a:rPr lang="be-BY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На хвалях і дзён, і начэй</a:t>
            </a:r>
            <a:endParaRPr lang="ru-RU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/>
            <a:r>
              <a:rPr lang="be-BY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Да сэрцаў людскіх і вачэй.</a:t>
            </a:r>
            <a:endParaRPr lang="ru-RU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be-BY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 				      </a:t>
            </a:r>
            <a:r>
              <a:rPr lang="be-BY" sz="24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Анатоль Грачанікаў</a:t>
            </a:r>
            <a:endParaRPr lang="ru-RU" sz="24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297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Фейерверк гифки, анимированные GIF изображения фейерверк - скачать гиф  картинки на GIF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2786082" cy="3064692"/>
          </a:xfrm>
          <a:prstGeom prst="rect">
            <a:avLst/>
          </a:prstGeom>
          <a:noFill/>
        </p:spPr>
      </p:pic>
      <p:pic>
        <p:nvPicPr>
          <p:cNvPr id="3" name="Picture 6" descr="Lagan гифки, анимированные GIF изображения lagan - скачать гиф картинки на  GIFE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872" y="2137597"/>
            <a:ext cx="2643206" cy="2282769"/>
          </a:xfrm>
          <a:prstGeom prst="rect">
            <a:avLst/>
          </a:prstGeom>
          <a:noFill/>
        </p:spPr>
      </p:pic>
      <p:pic>
        <p:nvPicPr>
          <p:cNvPr id="4" name="Picture 8" descr="Фейерверк гифки, анимированные GIF изображения фейерверк - скачать гиф  картинки на GIF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405309">
            <a:off x="5580112" y="439960"/>
            <a:ext cx="2786082" cy="3064692"/>
          </a:xfrm>
          <a:prstGeom prst="rect">
            <a:avLst/>
          </a:prstGeom>
          <a:noFill/>
        </p:spPr>
      </p:pic>
      <p:pic>
        <p:nvPicPr>
          <p:cNvPr id="5" name="Picture 8" descr="Фейерверк гифки, анимированные GIF изображения фейерверк - скачать гиф  картинки на GIF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156076">
            <a:off x="684571" y="3734133"/>
            <a:ext cx="2786082" cy="3064692"/>
          </a:xfrm>
          <a:prstGeom prst="rect">
            <a:avLst/>
          </a:prstGeom>
          <a:noFill/>
        </p:spPr>
      </p:pic>
      <p:pic>
        <p:nvPicPr>
          <p:cNvPr id="6" name="Picture 8" descr="Фейерверк гифки, анимированные GIF изображения фейерверк - скачать гиф  картинки на GIF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548396">
            <a:off x="5580111" y="3437576"/>
            <a:ext cx="2786082" cy="3064692"/>
          </a:xfrm>
          <a:prstGeom prst="rect">
            <a:avLst/>
          </a:prstGeom>
          <a:noFill/>
        </p:spPr>
      </p:pic>
      <p:pic>
        <p:nvPicPr>
          <p:cNvPr id="7" name="Picture 8" descr="Фейерверк гифки, анимированные GIF изображения фейерверк - скачать гиф  картинки на GIF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4407953">
            <a:off x="2897250" y="-668733"/>
            <a:ext cx="2786082" cy="306469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456423" y="4653136"/>
            <a:ext cx="47163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МАЛАЙЦЫ!!!</a:t>
            </a:r>
          </a:p>
        </p:txBody>
      </p:sp>
    </p:spTree>
    <p:extLst>
      <p:ext uri="{BB962C8B-B14F-4D97-AF65-F5344CB8AC3E}">
        <p14:creationId xmlns:p14="http://schemas.microsoft.com/office/powerpoint/2010/main" val="757196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3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І тур</a:t>
            </a:r>
          </a:p>
          <a:p>
            <a:pPr algn="ctr"/>
            <a:endParaRPr lang="ru-RU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be-BY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 Каманды падбіраюць да пэўнага слова сваё, каб атрымалася словазлучэнне ці аснова сказа.  </a:t>
            </a:r>
          </a:p>
          <a:p>
            <a:pPr algn="just"/>
            <a:r>
              <a:rPr lang="be-BY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Адказваюць па чарзе. </a:t>
            </a:r>
          </a:p>
          <a:p>
            <a:pPr algn="just"/>
            <a:r>
              <a:rPr lang="be-BY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За кожны правільны адказ —10 балаў.</a:t>
            </a:r>
            <a:endParaRPr lang="ru-RU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514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ІІ тур</a:t>
            </a:r>
          </a:p>
          <a:p>
            <a:pPr algn="ctr"/>
            <a:endParaRPr lang="ru-RU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be-BY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be-BY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Удзель</a:t>
            </a:r>
            <a:r>
              <a:rPr lang="be-BY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нікі </a:t>
            </a:r>
            <a:r>
              <a:rPr lang="be-BY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тлумачаць сэнс </a:t>
            </a:r>
            <a:r>
              <a:rPr lang="ru-RU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be-BY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хітрых</a:t>
            </a:r>
            <a:r>
              <a:rPr lang="ru-RU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be-BY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беларускіх слоў — выбіраюць з  чатырох варыянтаў адзін правільны. </a:t>
            </a:r>
          </a:p>
          <a:p>
            <a:pPr algn="just"/>
            <a:r>
              <a:rPr lang="be-BY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Адказваюць па чарзе.  </a:t>
            </a:r>
          </a:p>
          <a:p>
            <a:pPr algn="just"/>
            <a:r>
              <a:rPr lang="be-BY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    За кожны правільны адказ —  10 балаў.</a:t>
            </a:r>
            <a:endParaRPr lang="ru-RU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17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9652" y="836712"/>
            <a:ext cx="62646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000" dirty="0"/>
              <a:t> </a:t>
            </a:r>
            <a:r>
              <a:rPr lang="be-BY" sz="6000" dirty="0"/>
              <a:t>Жывіца </a:t>
            </a:r>
            <a:r>
              <a:rPr lang="be-BY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—</a:t>
            </a:r>
            <a:r>
              <a:rPr lang="be-BY" sz="6000" dirty="0"/>
              <a:t> гэта…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228604" y="2235377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/>
              <a:t>ежа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4082" y="2190965"/>
            <a:ext cx="29793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смала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3212976"/>
            <a:ext cx="2818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сястра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4716016" y="3206628"/>
            <a:ext cx="37040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бялізна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27989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sz="6000" dirty="0"/>
              <a:t>Стромкі </a:t>
            </a:r>
            <a:r>
              <a:rPr lang="be-BY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—</a:t>
            </a:r>
            <a:r>
              <a:rPr lang="be-BY" sz="6000" dirty="0"/>
              <a:t> гэта які</a:t>
            </a:r>
            <a:r>
              <a:rPr lang="be-BY" sz="6000" dirty="0" smtClean="0"/>
              <a:t>?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988840"/>
            <a:ext cx="6335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высокі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4216858" y="1988840"/>
            <a:ext cx="6335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руплівы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971599" y="3015764"/>
            <a:ext cx="60765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гучны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4216858" y="2990435"/>
            <a:ext cx="65937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памяркоўны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27634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92696"/>
            <a:ext cx="72894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sz="6000" dirty="0"/>
              <a:t>Цыдулка </a:t>
            </a:r>
            <a:r>
              <a:rPr lang="be-BY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—</a:t>
            </a:r>
            <a:r>
              <a:rPr lang="be-BY" sz="6000" dirty="0"/>
              <a:t> гэта…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1" y="2132856"/>
            <a:ext cx="32569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запіска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4638535" y="2147166"/>
            <a:ext cx="4187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цацка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140968"/>
            <a:ext cx="37277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скрынка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4627390" y="3162829"/>
            <a:ext cx="44977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сукенка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64354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7895" y="548680"/>
            <a:ext cx="83364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sz="6000" dirty="0"/>
              <a:t>Праснак </a:t>
            </a:r>
            <a:r>
              <a:rPr lang="be-BY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—</a:t>
            </a:r>
            <a:r>
              <a:rPr lang="be-BY" sz="6000" dirty="0"/>
              <a:t> гэта…</a:t>
            </a:r>
            <a:endParaRPr lang="ru-RU" sz="6000" dirty="0"/>
          </a:p>
          <a:p>
            <a:endParaRPr lang="be-BY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819320" y="1805322"/>
            <a:ext cx="2960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блін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5230696" y="1772816"/>
            <a:ext cx="45187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прылада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3072735"/>
            <a:ext cx="4752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сонны чалавек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5230696" y="3212976"/>
            <a:ext cx="3661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дзённік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84698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2096" y="835707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sz="6000" dirty="0"/>
              <a:t>Кемны </a:t>
            </a:r>
            <a:r>
              <a:rPr lang="be-BY" sz="6000" dirty="0">
                <a:latin typeface="Verdana" pitchFamily="34" charset="0"/>
                <a:ea typeface="Verdana" pitchFamily="34" charset="0"/>
                <a:cs typeface="Verdana" pitchFamily="34" charset="0"/>
              </a:rPr>
              <a:t>—</a:t>
            </a:r>
            <a:r>
              <a:rPr lang="be-BY" sz="6000" dirty="0"/>
              <a:t> гэта які?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2132856"/>
            <a:ext cx="4187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чарнявы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4746494" y="2132856"/>
            <a:ext cx="46208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несур’ёзны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422790"/>
            <a:ext cx="4187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 прыгожы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4746494" y="3415154"/>
            <a:ext cx="39344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000" dirty="0"/>
              <a:t>разумны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90805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475</Words>
  <Application>Microsoft Office PowerPoint</Application>
  <PresentationFormat>Экран (4:3)</PresentationFormat>
  <Paragraphs>120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Calibri</vt:lpstr>
      <vt:lpstr>Constantia</vt:lpstr>
      <vt:lpstr>DFKai-SB</vt:lpstr>
      <vt:lpstr>Kartika</vt:lpstr>
      <vt:lpstr>Verdana</vt:lpstr>
      <vt:lpstr>Wingdings 2</vt:lpstr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Сечко Наталья Александровна</cp:lastModifiedBy>
  <cp:revision>42</cp:revision>
  <dcterms:created xsi:type="dcterms:W3CDTF">2022-01-12T13:17:20Z</dcterms:created>
  <dcterms:modified xsi:type="dcterms:W3CDTF">2023-05-19T12:57:53Z</dcterms:modified>
</cp:coreProperties>
</file>